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3" r:id="rId6"/>
    <p:sldId id="283" r:id="rId7"/>
    <p:sldId id="284" r:id="rId8"/>
    <p:sldId id="261" r:id="rId9"/>
    <p:sldId id="258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4" r:id="rId19"/>
    <p:sldId id="272" r:id="rId20"/>
    <p:sldId id="273" r:id="rId21"/>
    <p:sldId id="275" r:id="rId22"/>
    <p:sldId id="286" r:id="rId23"/>
    <p:sldId id="288" r:id="rId24"/>
    <p:sldId id="290" r:id="rId25"/>
    <p:sldId id="287" r:id="rId26"/>
    <p:sldId id="285" r:id="rId27"/>
    <p:sldId id="276" r:id="rId28"/>
    <p:sldId id="277" r:id="rId29"/>
    <p:sldId id="278" r:id="rId30"/>
    <p:sldId id="279" r:id="rId31"/>
    <p:sldId id="280" r:id="rId32"/>
    <p:sldId id="281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9900"/>
    <a:srgbClr val="CC9900"/>
    <a:srgbClr val="FFFFCC"/>
    <a:srgbClr val="FFFF00"/>
    <a:srgbClr val="FFFF66"/>
    <a:srgbClr val="E7F5A3"/>
    <a:srgbClr val="938C09"/>
    <a:srgbClr val="705532"/>
    <a:srgbClr val="986F38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47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45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59785" y="2970885"/>
            <a:ext cx="7772400" cy="13743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4130" y="4345230"/>
            <a:ext cx="6400800" cy="610820"/>
          </a:xfrm>
        </p:spPr>
        <p:txBody>
          <a:bodyPr>
            <a:normAutofit/>
          </a:bodyPr>
          <a:lstStyle>
            <a:lvl1pPr marL="0" indent="0" algn="r">
              <a:buNone/>
              <a:defRPr sz="2600">
                <a:solidFill>
                  <a:srgbClr val="FFFF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3310" y="527605"/>
            <a:ext cx="8229600" cy="53217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3310" y="1291130"/>
            <a:ext cx="6871725" cy="5191970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1544" y="1443835"/>
            <a:ext cx="7016195" cy="61082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FF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3310" y="2207359"/>
            <a:ext cx="7016195" cy="3512215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3310" y="527605"/>
            <a:ext cx="7177135" cy="551222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80" y="1901950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F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80" y="2531813"/>
            <a:ext cx="4040188" cy="3035058"/>
          </a:xfrm>
        </p:spPr>
        <p:txBody>
          <a:bodyPr/>
          <a:lstStyle>
            <a:lvl1pPr>
              <a:defRPr sz="2400">
                <a:solidFill>
                  <a:srgbClr val="002060"/>
                </a:solidFill>
              </a:defRPr>
            </a:lvl1pPr>
            <a:lvl2pPr>
              <a:defRPr sz="2000">
                <a:solidFill>
                  <a:srgbClr val="002060"/>
                </a:solidFill>
              </a:defRPr>
            </a:lvl2pPr>
            <a:lvl3pPr>
              <a:defRPr sz="1800">
                <a:solidFill>
                  <a:srgbClr val="002060"/>
                </a:solidFill>
              </a:defRPr>
            </a:lvl3pPr>
            <a:lvl4pPr>
              <a:defRPr sz="1600">
                <a:solidFill>
                  <a:srgbClr val="002060"/>
                </a:solidFill>
              </a:defRPr>
            </a:lvl4pPr>
            <a:lvl5pPr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4705" y="1901950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F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4705" y="2531813"/>
            <a:ext cx="4041775" cy="3035058"/>
          </a:xfrm>
        </p:spPr>
        <p:txBody>
          <a:bodyPr/>
          <a:lstStyle>
            <a:lvl1pPr>
              <a:defRPr sz="2400">
                <a:solidFill>
                  <a:srgbClr val="002060"/>
                </a:solidFill>
              </a:defRPr>
            </a:lvl1pPr>
            <a:lvl2pPr>
              <a:defRPr sz="2000">
                <a:solidFill>
                  <a:srgbClr val="002060"/>
                </a:solidFill>
              </a:defRPr>
            </a:lvl2pPr>
            <a:lvl3pPr>
              <a:defRPr sz="1800">
                <a:solidFill>
                  <a:srgbClr val="002060"/>
                </a:solidFill>
              </a:defRPr>
            </a:lvl3pPr>
            <a:lvl4pPr>
              <a:defRPr sz="1600">
                <a:solidFill>
                  <a:srgbClr val="002060"/>
                </a:solidFill>
              </a:defRPr>
            </a:lvl4pPr>
            <a:lvl5pPr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3/31/2014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3/31/2014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gi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158" y="428604"/>
            <a:ext cx="8383220" cy="1374345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b="1" spc="50" dirty="0" smtClean="0">
                <a:ln w="1143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/>
                </a:solidFill>
              </a:rPr>
              <a:t>Web base Ordering &amp; Manufacturing Management System </a:t>
            </a:r>
            <a:endParaRPr lang="en-US" b="1" spc="50" dirty="0">
              <a:ln w="11430">
                <a:solidFill>
                  <a:schemeClr val="accent6">
                    <a:lumMod val="50000"/>
                  </a:schemeClr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00364" y="2143116"/>
            <a:ext cx="4357718" cy="5000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70000" lnSpcReduction="20000"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50" normalizeH="0" baseline="0" noProof="0" dirty="0" smtClean="0">
                <a:ln w="1143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Project Proposal Presentation</a:t>
            </a:r>
            <a:endParaRPr kumimoji="0" lang="en-US" sz="3600" b="1" i="0" u="none" strike="noStrike" kern="1200" cap="none" spc="50" normalizeH="0" baseline="0" noProof="0" dirty="0">
              <a:ln w="11430">
                <a:solidFill>
                  <a:schemeClr val="accent6">
                    <a:lumMod val="5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214810" y="2714620"/>
            <a:ext cx="4572032" cy="10001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55000" lnSpcReduction="20000"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sz="3600" b="1" dirty="0" smtClean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Miss. </a:t>
            </a:r>
            <a:r>
              <a:rPr lang="en-US" sz="3600" b="1" dirty="0" err="1" smtClean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Nontra</a:t>
            </a:r>
            <a:r>
              <a:rPr lang="en-US" sz="3600" b="1" dirty="0" smtClean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 err="1" smtClean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Mahachanont</a:t>
            </a:r>
            <a:r>
              <a:rPr lang="en-US" sz="3600" b="1" dirty="0" smtClean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 542115026</a:t>
            </a:r>
            <a:endParaRPr lang="en-US" sz="3600" dirty="0" smtClean="0">
              <a:ln>
                <a:solidFill>
                  <a:schemeClr val="accent6">
                    <a:lumMod val="5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3600" b="1" dirty="0" smtClean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Mr. </a:t>
            </a:r>
            <a:r>
              <a:rPr lang="en-US" sz="3600" b="1" dirty="0" err="1" smtClean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Parinya</a:t>
            </a:r>
            <a:r>
              <a:rPr lang="en-US" sz="3600" b="1" dirty="0" smtClean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 err="1" smtClean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Panyanak</a:t>
            </a:r>
            <a:r>
              <a:rPr lang="en-US" sz="3600" b="1" dirty="0" smtClean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       542115034</a:t>
            </a:r>
            <a:endParaRPr lang="en-US" sz="3600" dirty="0" smtClean="0">
              <a:ln>
                <a:solidFill>
                  <a:schemeClr val="accent6">
                    <a:lumMod val="5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5612" name="Picture 12" descr="http://www.pretox.org/sites/default/files/styles/inner_img/public/FoodManufacture.jpg"/>
          <p:cNvPicPr>
            <a:picLocks noChangeAspect="1" noChangeArrowheads="1"/>
          </p:cNvPicPr>
          <p:nvPr/>
        </p:nvPicPr>
        <p:blipFill>
          <a:blip r:embed="rId3"/>
          <a:srcRect b="18442"/>
          <a:stretch>
            <a:fillRect/>
          </a:stretch>
        </p:blipFill>
        <p:spPr bwMode="auto">
          <a:xfrm>
            <a:off x="2928926" y="4929198"/>
            <a:ext cx="6191250" cy="1895497"/>
          </a:xfrm>
          <a:prstGeom prst="rect">
            <a:avLst/>
          </a:prstGeom>
          <a:noFill/>
        </p:spPr>
      </p:pic>
      <p:pic>
        <p:nvPicPr>
          <p:cNvPr id="25608" name="Picture 8" descr="http://www.rjlsoftware.co.uk/Images/RJLWindows.jpg"/>
          <p:cNvPicPr>
            <a:picLocks noChangeAspect="1" noChangeArrowheads="1"/>
          </p:cNvPicPr>
          <p:nvPr/>
        </p:nvPicPr>
        <p:blipFill>
          <a:blip r:embed="rId4"/>
          <a:srcRect b="23295"/>
          <a:stretch>
            <a:fillRect/>
          </a:stretch>
        </p:blipFill>
        <p:spPr bwMode="auto">
          <a:xfrm>
            <a:off x="2928926" y="3524919"/>
            <a:ext cx="3286147" cy="1690031"/>
          </a:xfrm>
          <a:prstGeom prst="rect">
            <a:avLst/>
          </a:prstGeom>
          <a:noFill/>
        </p:spPr>
      </p:pic>
      <p:pic>
        <p:nvPicPr>
          <p:cNvPr id="9" name="Picture 2" descr="http://wonderlandbakeryblog.files.wordpress.com/2012/07/cacaobk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72396" y="3643314"/>
            <a:ext cx="2825878" cy="12858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3920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title"/>
          </p:nvPr>
        </p:nvSpPr>
        <p:spPr>
          <a:xfrm>
            <a:off x="1428728" y="1071546"/>
            <a:ext cx="7016195" cy="610820"/>
          </a:xfrm>
        </p:spPr>
        <p:txBody>
          <a:bodyPr>
            <a:normAutofit fontScale="90000"/>
          </a:bodyPr>
          <a:lstStyle/>
          <a:p>
            <a:r>
              <a:rPr lang="en-US" b="1" u="sng" dirty="0" smtClean="0"/>
              <a:t>Cons</a:t>
            </a:r>
            <a:endParaRPr lang="en-US" b="1" u="sng" dirty="0"/>
          </a:p>
        </p:txBody>
      </p:sp>
      <p:sp>
        <p:nvSpPr>
          <p:cNvPr id="6" name="Content Placeholder 7"/>
          <p:cNvSpPr>
            <a:spLocks noGrp="1"/>
          </p:cNvSpPr>
          <p:nvPr>
            <p:ph idx="1"/>
          </p:nvPr>
        </p:nvSpPr>
        <p:spPr>
          <a:xfrm>
            <a:off x="1285852" y="2071678"/>
            <a:ext cx="7024430" cy="4275740"/>
          </a:xfrm>
        </p:spPr>
        <p:txBody>
          <a:bodyPr/>
          <a:lstStyle/>
          <a:p>
            <a:pPr lvl="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C000"/>
                </a:solidFill>
              </a:rPr>
              <a:t>Support only internet access areas. 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C000"/>
                </a:solidFill>
              </a:rPr>
              <a:t>No estimate the ingredients from ordering information.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C000"/>
                </a:solidFill>
              </a:rPr>
              <a:t>No summary report system.</a:t>
            </a:r>
          </a:p>
        </p:txBody>
      </p:sp>
    </p:spTree>
    <p:extLst>
      <p:ext uri="{BB962C8B-B14F-4D97-AF65-F5344CB8AC3E}">
        <p14:creationId xmlns:p14="http://schemas.microsoft.com/office/powerpoint/2010/main" xmlns="" val="970808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00166" y="785794"/>
            <a:ext cx="319241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Bakery land website</a:t>
            </a:r>
            <a:endParaRPr lang="en-US" sz="2800" b="1" dirty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rcRect l="8186" t="10701" r="9229" b="4059"/>
          <a:stretch>
            <a:fillRect/>
          </a:stretch>
        </p:blipFill>
        <p:spPr>
          <a:xfrm>
            <a:off x="1928794" y="1857364"/>
            <a:ext cx="4995129" cy="39703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xmlns="" val="3844975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285852" y="1071546"/>
            <a:ext cx="4040188" cy="639762"/>
          </a:xfrm>
        </p:spPr>
        <p:txBody>
          <a:bodyPr>
            <a:normAutofit/>
          </a:bodyPr>
          <a:lstStyle/>
          <a:p>
            <a:r>
              <a:rPr lang="en-US" sz="3200" u="sng" dirty="0" smtClean="0"/>
              <a:t>Pros</a:t>
            </a:r>
            <a:endParaRPr lang="en-US" u="sng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1071538" y="1928802"/>
            <a:ext cx="7024430" cy="4581150"/>
          </a:xfrm>
        </p:spPr>
        <p:txBody>
          <a:bodyPr>
            <a:normAutofit/>
          </a:bodyPr>
          <a:lstStyle/>
          <a:p>
            <a:pPr lvl="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FF9900"/>
                </a:solidFill>
              </a:rPr>
              <a:t>The user can order the product through the website.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FF9900"/>
                </a:solidFill>
              </a:rPr>
              <a:t>Have tutorial description for ordering.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FF9900"/>
                </a:solidFill>
              </a:rPr>
              <a:t>Good category management.</a:t>
            </a:r>
          </a:p>
        </p:txBody>
      </p:sp>
    </p:spTree>
    <p:extLst>
      <p:ext uri="{BB962C8B-B14F-4D97-AF65-F5344CB8AC3E}">
        <p14:creationId xmlns:p14="http://schemas.microsoft.com/office/powerpoint/2010/main" xmlns="" val="3293320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title"/>
          </p:nvPr>
        </p:nvSpPr>
        <p:spPr>
          <a:xfrm>
            <a:off x="1285852" y="1214422"/>
            <a:ext cx="7016195" cy="610820"/>
          </a:xfrm>
        </p:spPr>
        <p:txBody>
          <a:bodyPr>
            <a:normAutofit fontScale="90000"/>
          </a:bodyPr>
          <a:lstStyle/>
          <a:p>
            <a:r>
              <a:rPr lang="en-US" b="1" u="sng" dirty="0" smtClean="0"/>
              <a:t>Cons</a:t>
            </a:r>
            <a:endParaRPr lang="en-US" b="1" u="sng" dirty="0"/>
          </a:p>
        </p:txBody>
      </p:sp>
      <p:sp>
        <p:nvSpPr>
          <p:cNvPr id="6" name="Content Placeholder 7"/>
          <p:cNvSpPr>
            <a:spLocks noGrp="1"/>
          </p:cNvSpPr>
          <p:nvPr>
            <p:ph idx="1"/>
          </p:nvPr>
        </p:nvSpPr>
        <p:spPr>
          <a:xfrm>
            <a:off x="1000100" y="2000240"/>
            <a:ext cx="7024430" cy="4275740"/>
          </a:xfrm>
        </p:spPr>
        <p:txBody>
          <a:bodyPr>
            <a:normAutofit/>
          </a:bodyPr>
          <a:lstStyle/>
          <a:p>
            <a:pPr lvl="0"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rgbClr val="FF9900"/>
                </a:solidFill>
              </a:rPr>
              <a:t>Support only internet access areas. 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rgbClr val="FF9900"/>
                </a:solidFill>
              </a:rPr>
              <a:t>No estimate the ingredients from ordering information.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rgbClr val="FF9900"/>
                </a:solidFill>
              </a:rPr>
              <a:t>No summary report system.</a:t>
            </a:r>
          </a:p>
        </p:txBody>
      </p:sp>
    </p:spTree>
    <p:extLst>
      <p:ext uri="{BB962C8B-B14F-4D97-AF65-F5344CB8AC3E}">
        <p14:creationId xmlns:p14="http://schemas.microsoft.com/office/powerpoint/2010/main" xmlns="" val="176845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42976" y="714356"/>
            <a:ext cx="258769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PRIMS Software</a:t>
            </a:r>
            <a:endParaRPr lang="en-US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00232" y="1571612"/>
            <a:ext cx="5344675" cy="43331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658753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428728" y="1000108"/>
            <a:ext cx="4040188" cy="639762"/>
          </a:xfrm>
        </p:spPr>
        <p:txBody>
          <a:bodyPr>
            <a:normAutofit/>
          </a:bodyPr>
          <a:lstStyle/>
          <a:p>
            <a:r>
              <a:rPr lang="en-US" sz="3200" u="sng" dirty="0" smtClean="0"/>
              <a:t>Pros</a:t>
            </a:r>
            <a:endParaRPr lang="en-US" u="sng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1214414" y="1857364"/>
            <a:ext cx="7024430" cy="4581150"/>
          </a:xfrm>
        </p:spPr>
        <p:txBody>
          <a:bodyPr>
            <a:normAutofit/>
          </a:bodyPr>
          <a:lstStyle/>
          <a:p>
            <a:pPr lvl="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FFC000"/>
                </a:solidFill>
              </a:rPr>
              <a:t>Easy to use for no user experience to operation.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FFC000"/>
                </a:solidFill>
              </a:rPr>
              <a:t>Flexible technology to control over manual operation.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FFC000"/>
                </a:solidFill>
              </a:rPr>
              <a:t>Record each step in the process.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FFC000"/>
                </a:solidFill>
              </a:rPr>
              <a:t>Fast and accuracy.</a:t>
            </a:r>
          </a:p>
        </p:txBody>
      </p:sp>
    </p:spTree>
    <p:extLst>
      <p:ext uri="{BB962C8B-B14F-4D97-AF65-F5344CB8AC3E}">
        <p14:creationId xmlns:p14="http://schemas.microsoft.com/office/powerpoint/2010/main" xmlns="" val="3016272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title"/>
          </p:nvPr>
        </p:nvSpPr>
        <p:spPr>
          <a:xfrm>
            <a:off x="1643042" y="1071546"/>
            <a:ext cx="7016195" cy="610820"/>
          </a:xfrm>
        </p:spPr>
        <p:txBody>
          <a:bodyPr>
            <a:normAutofit fontScale="90000"/>
          </a:bodyPr>
          <a:lstStyle/>
          <a:p>
            <a:r>
              <a:rPr lang="en-US" b="1" u="sng" dirty="0" smtClean="0"/>
              <a:t>Cons</a:t>
            </a:r>
            <a:endParaRPr lang="en-US" b="1" u="sng" dirty="0"/>
          </a:p>
        </p:txBody>
      </p:sp>
      <p:sp>
        <p:nvSpPr>
          <p:cNvPr id="6" name="Content Placeholder 7"/>
          <p:cNvSpPr>
            <a:spLocks noGrp="1"/>
          </p:cNvSpPr>
          <p:nvPr>
            <p:ph idx="1"/>
          </p:nvPr>
        </p:nvSpPr>
        <p:spPr>
          <a:xfrm>
            <a:off x="1071538" y="2071678"/>
            <a:ext cx="7024430" cy="4275740"/>
          </a:xfrm>
        </p:spPr>
        <p:txBody>
          <a:bodyPr>
            <a:normAutofit/>
          </a:bodyPr>
          <a:lstStyle/>
          <a:p>
            <a:pPr lvl="0"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rgbClr val="FFC000"/>
                </a:solidFill>
              </a:rPr>
              <a:t>No membership and login support.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rgbClr val="FFC000"/>
                </a:solidFill>
              </a:rPr>
              <a:t>No online interactive.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US" sz="3200" b="1" dirty="0">
                <a:solidFill>
                  <a:srgbClr val="FFC000"/>
                </a:solidFill>
              </a:rPr>
              <a:t>No coverage report type function.</a:t>
            </a:r>
          </a:p>
        </p:txBody>
      </p:sp>
    </p:spTree>
    <p:extLst>
      <p:ext uri="{BB962C8B-B14F-4D97-AF65-F5344CB8AC3E}">
        <p14:creationId xmlns:p14="http://schemas.microsoft.com/office/powerpoint/2010/main" xmlns="" val="3422818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3042" y="571480"/>
            <a:ext cx="7016195" cy="61082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review</a:t>
            </a:r>
            <a:endParaRPr lang="en-US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 descr="Macintosh HD:Users:macbookpro13:Desktop:spring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85918" y="1571612"/>
            <a:ext cx="2495060" cy="15565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 descr="Macintosh HD:Users:macbookpro13:Desktop:css3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29322" y="1928802"/>
            <a:ext cx="2024380" cy="228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 descr="Macintosh HD:Users:macbookpro13:Desktop:htnl5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43240" y="3786190"/>
            <a:ext cx="2286000" cy="228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xmlns="" val="3310867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5852" y="428604"/>
            <a:ext cx="7016195" cy="61082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Development </a:t>
            </a:r>
            <a:r>
              <a:rPr lang="en-US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en-US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ools  Review</a:t>
            </a:r>
            <a:endParaRPr lang="en-US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 descr="Macintosh HD:Users:macbookpro13:Desktop:netbean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57356" y="1357298"/>
            <a:ext cx="3449525" cy="20592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Picture 8" descr="http://osx.wdfiles.com/local--files/icon:mysqlworkbench/MySQLWorkbench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5984" y="3929066"/>
            <a:ext cx="1857450" cy="20105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0" name="Picture 9" descr="Macintosh HD:Users:macbookpro13:Desktop:dw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15008" y="3286124"/>
            <a:ext cx="1787324" cy="182788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3571863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662" y="428604"/>
            <a:ext cx="7016195" cy="61082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Architecture</a:t>
            </a:r>
            <a:endParaRPr lang="en-US" b="1" dirty="0">
              <a:solidFill>
                <a:srgbClr val="FF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rcRect l="499" r="87"/>
          <a:stretch>
            <a:fillRect/>
          </a:stretch>
        </p:blipFill>
        <p:spPr bwMode="auto">
          <a:xfrm>
            <a:off x="428596" y="1450022"/>
            <a:ext cx="8215370" cy="4407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127664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7356" y="500042"/>
            <a:ext cx="7924190" cy="53218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Agenda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5852" y="1285860"/>
            <a:ext cx="6871725" cy="519197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accent2"/>
                </a:solidFill>
              </a:rPr>
              <a:t>Introduction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accent2"/>
                </a:solidFill>
              </a:rPr>
              <a:t>Problems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accent2"/>
                </a:solidFill>
              </a:rPr>
              <a:t>System </a:t>
            </a:r>
            <a:r>
              <a:rPr lang="en-US" dirty="0" smtClean="0">
                <a:solidFill>
                  <a:schemeClr val="accent2"/>
                </a:solidFill>
              </a:rPr>
              <a:t>review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accent2"/>
                </a:solidFill>
              </a:rPr>
              <a:t>Technology </a:t>
            </a:r>
            <a:r>
              <a:rPr lang="en-US" dirty="0" smtClean="0">
                <a:solidFill>
                  <a:schemeClr val="accent2"/>
                </a:solidFill>
              </a:rPr>
              <a:t>review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accent2"/>
                </a:solidFill>
              </a:rPr>
              <a:t>Development tools review</a:t>
            </a:r>
            <a:endParaRPr lang="en-US" dirty="0" smtClean="0">
              <a:solidFill>
                <a:schemeClr val="accent2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accent2"/>
                </a:solidFill>
              </a:rPr>
              <a:t>System </a:t>
            </a:r>
            <a:r>
              <a:rPr lang="en-US" dirty="0" smtClean="0">
                <a:solidFill>
                  <a:schemeClr val="accent2"/>
                </a:solidFill>
              </a:rPr>
              <a:t>Architecture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accent2"/>
                </a:solidFill>
              </a:rPr>
              <a:t>Limitation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accent2"/>
                </a:solidFill>
              </a:rPr>
              <a:t>Quality </a:t>
            </a:r>
            <a:r>
              <a:rPr lang="en-US" dirty="0" smtClean="0">
                <a:solidFill>
                  <a:schemeClr val="accent2"/>
                </a:solidFill>
              </a:rPr>
              <a:t>Assurance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accent2"/>
                </a:solidFill>
              </a:rPr>
              <a:t>Objectives</a:t>
            </a:r>
            <a:endParaRPr lang="en-US" dirty="0" smtClean="0">
              <a:solidFill>
                <a:schemeClr val="accent2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accent2"/>
                </a:solidFill>
              </a:rPr>
              <a:t>Development Model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accent2"/>
                </a:solidFill>
              </a:rPr>
              <a:t>Schedule and Milestones  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03309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5852" y="500042"/>
            <a:ext cx="7016195" cy="61082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9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Limitation</a:t>
            </a:r>
            <a:endParaRPr lang="en-US" b="1" dirty="0">
              <a:solidFill>
                <a:srgbClr val="FF99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0100" y="1285860"/>
            <a:ext cx="7177135" cy="5039265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rgbClr val="FF0000"/>
                </a:solidFill>
              </a:rPr>
              <a:t>This application required Internet connection to execute.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rgbClr val="FF0000"/>
                </a:solidFill>
              </a:rPr>
              <a:t>This </a:t>
            </a:r>
            <a:r>
              <a:rPr lang="en-US" sz="2400" b="1" dirty="0">
                <a:solidFill>
                  <a:srgbClr val="FF0000"/>
                </a:solidFill>
              </a:rPr>
              <a:t>application supports only </a:t>
            </a:r>
            <a:r>
              <a:rPr lang="en-US" sz="2400" b="1" dirty="0" err="1">
                <a:solidFill>
                  <a:srgbClr val="FF0000"/>
                </a:solidFill>
              </a:rPr>
              <a:t>Phungnoi</a:t>
            </a:r>
            <a:r>
              <a:rPr lang="en-US" sz="2400" b="1" dirty="0">
                <a:solidFill>
                  <a:srgbClr val="FF0000"/>
                </a:solidFill>
              </a:rPr>
              <a:t> bakery manufacturer as a sample for developing and testing the system.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rgbClr val="FF0000"/>
                </a:solidFill>
              </a:rPr>
              <a:t>This </a:t>
            </a:r>
            <a:r>
              <a:rPr lang="en-US" sz="2400" b="1" dirty="0">
                <a:solidFill>
                  <a:srgbClr val="FF0000"/>
                </a:solidFill>
              </a:rPr>
              <a:t>application cannot support stock and billing system.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rgbClr val="FF0000"/>
                </a:solidFill>
              </a:rPr>
              <a:t>This </a:t>
            </a:r>
            <a:r>
              <a:rPr lang="en-US" sz="2400" b="1" dirty="0">
                <a:solidFill>
                  <a:srgbClr val="FF0000"/>
                </a:solidFill>
              </a:rPr>
              <a:t>application cannot integrate directly with existing software.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rgbClr val="FF0000"/>
                </a:solidFill>
              </a:rPr>
              <a:t>This </a:t>
            </a:r>
            <a:r>
              <a:rPr lang="en-US" sz="2400" b="1" dirty="0">
                <a:solidFill>
                  <a:srgbClr val="FF0000"/>
                </a:solidFill>
              </a:rPr>
              <a:t>application require web browser.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rgbClr val="FF0000"/>
                </a:solidFill>
              </a:rPr>
              <a:t>This </a:t>
            </a:r>
            <a:r>
              <a:rPr lang="en-US" sz="2400" b="1" dirty="0">
                <a:solidFill>
                  <a:srgbClr val="FF0000"/>
                </a:solidFill>
              </a:rPr>
              <a:t>application require database server.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xmlns="" val="1474294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7290" y="500042"/>
            <a:ext cx="7016195" cy="61082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Quality &amp; Assurance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18" y="2428868"/>
            <a:ext cx="6134100" cy="36099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1857356" y="1285860"/>
            <a:ext cx="4805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ISO29110 for Very Small Entity (VSE)</a:t>
            </a:r>
          </a:p>
        </p:txBody>
      </p:sp>
    </p:spTree>
    <p:extLst>
      <p:ext uri="{BB962C8B-B14F-4D97-AF65-F5344CB8AC3E}">
        <p14:creationId xmlns:p14="http://schemas.microsoft.com/office/powerpoint/2010/main" xmlns="" val="334466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7290" y="500042"/>
            <a:ext cx="7016195" cy="61082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Objectives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57356" y="1285860"/>
            <a:ext cx="4502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Wholesaler ordering conveniently</a:t>
            </a:r>
            <a:endParaRPr lang="en-US" sz="2400" b="1" dirty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3014" name="Picture 6" descr=" by SBSAKE Design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699027">
            <a:off x="3712151" y="2219506"/>
            <a:ext cx="4628423" cy="3276589"/>
          </a:xfrm>
          <a:prstGeom prst="rect">
            <a:avLst/>
          </a:prstGeom>
          <a:noFill/>
        </p:spPr>
      </p:pic>
      <p:pic>
        <p:nvPicPr>
          <p:cNvPr id="43012" name="Picture 4" descr="http://blog.cremationsolutions.com/wp-content/uploads/2014/02/Online-Funeral-Arrangment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20756652">
            <a:off x="1255409" y="3408775"/>
            <a:ext cx="3013216" cy="25530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34466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14546" y="714356"/>
            <a:ext cx="452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Support manufacture cooperation</a:t>
            </a:r>
            <a:endParaRPr lang="en-US" sz="2400" b="1" dirty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4036" name="Picture 4" descr="http://mblog.manager.co.th/uploads/3226/images/bakery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57818" y="1357298"/>
            <a:ext cx="3159485" cy="2096411"/>
          </a:xfrm>
          <a:prstGeom prst="rect">
            <a:avLst/>
          </a:prstGeom>
          <a:noFill/>
        </p:spPr>
      </p:pic>
      <p:pic>
        <p:nvPicPr>
          <p:cNvPr id="44038" name="Picture 6" descr="http://www.neowin.net/images/uploaded/shutterstock_5841810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1357298"/>
            <a:ext cx="3095604" cy="2060511"/>
          </a:xfrm>
          <a:prstGeom prst="rect">
            <a:avLst/>
          </a:prstGeom>
          <a:noFill/>
        </p:spPr>
      </p:pic>
      <p:pic>
        <p:nvPicPr>
          <p:cNvPr id="44040" name="Picture 8" descr="A warehouse worker has many duties, including filing inventory records and inspecting packages.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48" y="4429132"/>
            <a:ext cx="3228957" cy="2152638"/>
          </a:xfrm>
          <a:prstGeom prst="rect">
            <a:avLst/>
          </a:prstGeom>
          <a:noFill/>
        </p:spPr>
      </p:pic>
      <p:pic>
        <p:nvPicPr>
          <p:cNvPr id="44042" name="Picture 10" descr="George Osborne, the Chancellor, has spent a sleepless night visiting workers at a “super bakery”, motorway and supermarket distribution centre ahead of the publication of figures expected to show that the UK economy has grown.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72066" y="4500570"/>
            <a:ext cx="3373580" cy="2107504"/>
          </a:xfrm>
          <a:prstGeom prst="rect">
            <a:avLst/>
          </a:prstGeom>
          <a:noFill/>
        </p:spPr>
      </p:pic>
      <p:pic>
        <p:nvPicPr>
          <p:cNvPr id="44034" name="Picture 2" descr="http://ec.europa.eu/enterprise/newsroom/cf/_getimage.cfm?&amp;doc_id=6008&amp;random=%7Bts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86116" y="2857496"/>
            <a:ext cx="3000396" cy="1998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34466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071670" y="571480"/>
            <a:ext cx="4883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 ingredients usage &amp; standard</a:t>
            </a:r>
            <a:endParaRPr lang="en-US" sz="2400" b="1" dirty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6084" name="Picture 4" descr="Bulk Additions Built Into Vantage Recipe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2500306"/>
            <a:ext cx="2786081" cy="2786082"/>
          </a:xfrm>
          <a:prstGeom prst="rect">
            <a:avLst/>
          </a:prstGeom>
          <a:noFill/>
        </p:spPr>
      </p:pic>
      <p:pic>
        <p:nvPicPr>
          <p:cNvPr id="46082" name="Picture 2" descr="http://www.sgsystemsusa.com/wp-content/uploads/2013/08/Formula-Control-Scale3-1500-x-10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6248" y="1571612"/>
            <a:ext cx="3321831" cy="2214554"/>
          </a:xfrm>
          <a:prstGeom prst="rect">
            <a:avLst/>
          </a:prstGeom>
          <a:noFill/>
        </p:spPr>
      </p:pic>
      <p:pic>
        <p:nvPicPr>
          <p:cNvPr id="46086" name="Picture 6" descr="Bulk Bag Add Ins with Remainder Scali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57686" y="4286256"/>
            <a:ext cx="2857500" cy="2286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34466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14480" y="714356"/>
            <a:ext cx="5638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Manufacturer has any </a:t>
            </a:r>
            <a:r>
              <a:rPr lang="en-US" sz="24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information</a:t>
            </a:r>
            <a:r>
              <a:rPr lang="en-US" sz="24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’s report</a:t>
            </a:r>
            <a:endParaRPr lang="en-US" sz="2400" b="1" dirty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5058" name="Picture 2" descr="Imag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00562" y="1643050"/>
            <a:ext cx="3417449" cy="2643206"/>
          </a:xfrm>
          <a:prstGeom prst="rect">
            <a:avLst/>
          </a:prstGeom>
          <a:noFill/>
        </p:spPr>
      </p:pic>
      <p:pic>
        <p:nvPicPr>
          <p:cNvPr id="45060" name="Picture 4" descr="http://blog.heatspring.com/wp-content/uploads/2012/05/Screen-shot-2012-05-02-at-11.47.46-AM-1024x64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8663" y="1785926"/>
            <a:ext cx="2786082" cy="1741302"/>
          </a:xfrm>
          <a:prstGeom prst="rect">
            <a:avLst/>
          </a:prstGeom>
          <a:noFill/>
        </p:spPr>
      </p:pic>
      <p:pic>
        <p:nvPicPr>
          <p:cNvPr id="45062" name="Picture 6" descr="http://www.troelsgravesen.dk/ports_files/18W8531G00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00298" y="4643446"/>
            <a:ext cx="4260583" cy="1852593"/>
          </a:xfrm>
          <a:prstGeom prst="rect">
            <a:avLst/>
          </a:prstGeom>
          <a:noFill/>
        </p:spPr>
      </p:pic>
      <p:pic>
        <p:nvPicPr>
          <p:cNvPr id="45064" name="Picture 8" descr="dat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71802" y="2714620"/>
            <a:ext cx="2438400" cy="24384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34466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414" y="357166"/>
            <a:ext cx="7016195" cy="61082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Development Model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1538" y="1071546"/>
            <a:ext cx="65722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Iterative Software Development Process</a:t>
            </a:r>
          </a:p>
          <a:p>
            <a:endParaRPr lang="en-US" sz="2000" dirty="0" smtClean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</a:rPr>
              <a:t>	Develop </a:t>
            </a:r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</a:rPr>
              <a:t>a system through repeated cycles (iterative) and in smaller portions at a time (incremental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)</a:t>
            </a:r>
            <a:endParaRPr lang="en-US" sz="2400" b="1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http://www.arctern.com/uploadedimages/iterative-model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2571744"/>
            <a:ext cx="5857916" cy="39168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34466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1538" y="357166"/>
            <a:ext cx="7016195" cy="61082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Schedule and Milestones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3042" y="1071546"/>
            <a:ext cx="7016195" cy="61082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Proposal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1643050"/>
            <a:ext cx="6286544" cy="48577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7889688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4414" y="785794"/>
            <a:ext cx="7016195" cy="61082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Progress I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1500174"/>
            <a:ext cx="6643734" cy="4929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6837245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1538" y="642918"/>
            <a:ext cx="7016195" cy="61082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Progress 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357298"/>
            <a:ext cx="6786610" cy="5000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6837245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85786" y="357166"/>
            <a:ext cx="7024430" cy="61082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Where the Idea from 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71868" y="2714620"/>
            <a:ext cx="1803402" cy="14832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7286644" y="5357826"/>
            <a:ext cx="1198561" cy="129711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9019" y="3128905"/>
            <a:ext cx="950022" cy="6882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9019" y="1857364"/>
            <a:ext cx="956899" cy="6932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9019" y="4477233"/>
            <a:ext cx="946513" cy="6856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88018" y="1571612"/>
            <a:ext cx="778127" cy="8621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62721" y="2811865"/>
            <a:ext cx="778127" cy="8621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77082" y="4052479"/>
            <a:ext cx="778127" cy="862150"/>
          </a:xfrm>
          <a:prstGeom prst="rect">
            <a:avLst/>
          </a:prstGeom>
        </p:spPr>
      </p:pic>
      <p:sp>
        <p:nvSpPr>
          <p:cNvPr id="23" name="Cloud 22"/>
          <p:cNvSpPr/>
          <p:nvPr/>
        </p:nvSpPr>
        <p:spPr>
          <a:xfrm>
            <a:off x="2214546" y="1928802"/>
            <a:ext cx="1291308" cy="560919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Order</a:t>
            </a:r>
            <a:endParaRPr lang="en-US" dirty="0"/>
          </a:p>
        </p:txBody>
      </p:sp>
      <p:sp>
        <p:nvSpPr>
          <p:cNvPr id="24" name="Cloud 23"/>
          <p:cNvSpPr/>
          <p:nvPr/>
        </p:nvSpPr>
        <p:spPr>
          <a:xfrm>
            <a:off x="5072066" y="4286256"/>
            <a:ext cx="1291308" cy="560919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Order</a:t>
            </a:r>
            <a:endParaRPr lang="en-US" dirty="0"/>
          </a:p>
        </p:txBody>
      </p:sp>
      <p:sp>
        <p:nvSpPr>
          <p:cNvPr id="25" name="Cloud 24"/>
          <p:cNvSpPr/>
          <p:nvPr/>
        </p:nvSpPr>
        <p:spPr>
          <a:xfrm>
            <a:off x="4857752" y="1785926"/>
            <a:ext cx="1291308" cy="560919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Order</a:t>
            </a:r>
            <a:endParaRPr lang="en-US" dirty="0"/>
          </a:p>
        </p:txBody>
      </p:sp>
      <p:sp>
        <p:nvSpPr>
          <p:cNvPr id="26" name="Cloud 25"/>
          <p:cNvSpPr/>
          <p:nvPr/>
        </p:nvSpPr>
        <p:spPr>
          <a:xfrm>
            <a:off x="5643570" y="3071810"/>
            <a:ext cx="1291308" cy="560919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Order</a:t>
            </a:r>
            <a:endParaRPr lang="en-US" dirty="0"/>
          </a:p>
        </p:txBody>
      </p:sp>
      <p:sp>
        <p:nvSpPr>
          <p:cNvPr id="27" name="Cloud 26"/>
          <p:cNvSpPr/>
          <p:nvPr/>
        </p:nvSpPr>
        <p:spPr>
          <a:xfrm>
            <a:off x="2143108" y="3071810"/>
            <a:ext cx="1291308" cy="560919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Order</a:t>
            </a:r>
            <a:endParaRPr lang="en-US" dirty="0"/>
          </a:p>
        </p:txBody>
      </p:sp>
      <p:sp>
        <p:nvSpPr>
          <p:cNvPr id="28" name="Cloud 27"/>
          <p:cNvSpPr/>
          <p:nvPr/>
        </p:nvSpPr>
        <p:spPr>
          <a:xfrm>
            <a:off x="2285984" y="4357694"/>
            <a:ext cx="1291308" cy="560919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Order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01633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4.34783E-7 L 0.1908 4.34783E-7 C 0.27621 4.34783E-7 0.38177 0.04695 0.38177 0.08534 L 0.38177 0.17183 " pathEditMode="relative" rAng="0" ptsTypes="FfFF">
                                      <p:cBhvr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80" y="85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17391E-6 L 0.1908 -2.17391E-6 C 0.27673 -2.17391E-6 0.38229 0.03886 0.38229 0.07146 L 0.38229 0.14293 " pathEditMode="relative" rAng="0" ptsTypes="FfFF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15" y="71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85014E-6 L 0.1908 1.85014E-6 C 0.27674 1.85014E-6 0.38247 0.03399 0.38247 0.06175 L 0.38247 0.12442 " pathEditMode="relative" rAng="0" ptsTypes="FfFF"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15" y="62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2976" y="500042"/>
            <a:ext cx="7016195" cy="61082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Progress 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1357298"/>
            <a:ext cx="7215238" cy="48577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6837245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0100" y="500042"/>
            <a:ext cx="7016195" cy="61082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Progress 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1357298"/>
            <a:ext cx="7072362" cy="48577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1336484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7356" y="1285860"/>
            <a:ext cx="5802790" cy="1832460"/>
          </a:xfrm>
          <a:solidFill>
            <a:schemeClr val="tx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 &amp; A</a:t>
            </a:r>
            <a:endParaRPr lang="en-US" sz="9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666798">
            <a:off x="3583271" y="3622212"/>
            <a:ext cx="2253995" cy="2561358"/>
          </a:xfrm>
          <a:prstGeom prst="ellipse">
            <a:avLst/>
          </a:prstGeom>
          <a:ln w="63500" cap="rnd">
            <a:solidFill>
              <a:schemeClr val="accent6">
                <a:lumMod val="7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364412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7224" y="642918"/>
            <a:ext cx="4430678" cy="36649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86248" y="3357562"/>
            <a:ext cx="4151668" cy="31631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882564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24" y="500042"/>
            <a:ext cx="7016195" cy="61082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Problems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24" y="1428736"/>
            <a:ext cx="7016195" cy="3512215"/>
          </a:xfrm>
          <a:ln>
            <a:noFill/>
          </a:ln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Mistake ordering information</a:t>
            </a:r>
          </a:p>
          <a:p>
            <a:endParaRPr lang="en-US" dirty="0"/>
          </a:p>
        </p:txBody>
      </p:sp>
      <p:pic>
        <p:nvPicPr>
          <p:cNvPr id="4" name="Picture 4" descr="Man Clip Ar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3143248"/>
            <a:ext cx="2057400" cy="2838451"/>
          </a:xfrm>
          <a:prstGeom prst="rect">
            <a:avLst/>
          </a:prstGeom>
          <a:noFill/>
        </p:spPr>
      </p:pic>
      <p:pic>
        <p:nvPicPr>
          <p:cNvPr id="5" name="Picture 2" descr="excel file order for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29322" y="5345684"/>
            <a:ext cx="1071570" cy="885832"/>
          </a:xfrm>
          <a:prstGeom prst="rect">
            <a:avLst/>
          </a:prstGeom>
          <a:noFill/>
        </p:spPr>
      </p:pic>
      <p:pic>
        <p:nvPicPr>
          <p:cNvPr id="6" name="Picture 2" descr="excel file order for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72330" y="3845486"/>
            <a:ext cx="1071570" cy="885832"/>
          </a:xfrm>
          <a:prstGeom prst="rect">
            <a:avLst/>
          </a:prstGeom>
          <a:noFill/>
        </p:spPr>
      </p:pic>
      <p:pic>
        <p:nvPicPr>
          <p:cNvPr id="7" name="Picture 2" descr="excel file order for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57884" y="2416726"/>
            <a:ext cx="1071570" cy="885832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5715008" y="3273982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Wholesaler A</a:t>
            </a:r>
            <a:endParaRPr lang="th-TH" dirty="0"/>
          </a:p>
        </p:txBody>
      </p:sp>
      <p:sp>
        <p:nvSpPr>
          <p:cNvPr id="9" name="TextBox 8"/>
          <p:cNvSpPr txBox="1"/>
          <p:nvPr/>
        </p:nvSpPr>
        <p:spPr>
          <a:xfrm>
            <a:off x="6858016" y="4774180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Wholesaler B</a:t>
            </a:r>
            <a:endParaRPr lang="th-TH" dirty="0"/>
          </a:p>
        </p:txBody>
      </p:sp>
      <p:sp>
        <p:nvSpPr>
          <p:cNvPr id="10" name="TextBox 9"/>
          <p:cNvSpPr txBox="1"/>
          <p:nvPr/>
        </p:nvSpPr>
        <p:spPr>
          <a:xfrm>
            <a:off x="5786446" y="6274378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Wholesaler C</a:t>
            </a:r>
            <a:endParaRPr lang="th-TH" dirty="0"/>
          </a:p>
        </p:txBody>
      </p:sp>
      <p:cxnSp>
        <p:nvCxnSpPr>
          <p:cNvPr id="12" name="Straight Arrow Connector 11"/>
          <p:cNvCxnSpPr>
            <a:stCxn id="7" idx="1"/>
          </p:cNvCxnSpPr>
          <p:nvPr/>
        </p:nvCxnSpPr>
        <p:spPr>
          <a:xfrm rot="10800000" flipV="1">
            <a:off x="3571868" y="2859642"/>
            <a:ext cx="2286016" cy="8551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1"/>
          </p:cNvCxnSpPr>
          <p:nvPr/>
        </p:nvCxnSpPr>
        <p:spPr>
          <a:xfrm rot="10800000">
            <a:off x="3571868" y="4274114"/>
            <a:ext cx="3500462" cy="142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1"/>
          </p:cNvCxnSpPr>
          <p:nvPr/>
        </p:nvCxnSpPr>
        <p:spPr>
          <a:xfrm rot="10800000">
            <a:off x="3500430" y="4786322"/>
            <a:ext cx="2428892" cy="10022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20405301">
            <a:off x="4251649" y="2965810"/>
            <a:ext cx="700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order</a:t>
            </a:r>
            <a:endParaRPr lang="th-TH" dirty="0"/>
          </a:p>
        </p:txBody>
      </p:sp>
      <p:sp>
        <p:nvSpPr>
          <p:cNvPr id="19" name="TextBox 18"/>
          <p:cNvSpPr txBox="1"/>
          <p:nvPr/>
        </p:nvSpPr>
        <p:spPr>
          <a:xfrm>
            <a:off x="4929190" y="3929066"/>
            <a:ext cx="700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order</a:t>
            </a:r>
            <a:endParaRPr lang="th-TH" dirty="0"/>
          </a:p>
        </p:txBody>
      </p:sp>
      <p:sp>
        <p:nvSpPr>
          <p:cNvPr id="20" name="TextBox 19"/>
          <p:cNvSpPr txBox="1"/>
          <p:nvPr/>
        </p:nvSpPr>
        <p:spPr>
          <a:xfrm rot="1321702">
            <a:off x="4545745" y="5069667"/>
            <a:ext cx="700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order</a:t>
            </a:r>
            <a:endParaRPr lang="th-TH" dirty="0"/>
          </a:p>
        </p:txBody>
      </p:sp>
      <p:pic>
        <p:nvPicPr>
          <p:cNvPr id="21506" name="Picture 2" descr="Question Mark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0434312">
            <a:off x="1497497" y="2389548"/>
            <a:ext cx="714380" cy="535785"/>
          </a:xfrm>
          <a:prstGeom prst="rect">
            <a:avLst/>
          </a:prstGeom>
          <a:noFill/>
        </p:spPr>
      </p:pic>
      <p:pic>
        <p:nvPicPr>
          <p:cNvPr id="22" name="Picture 2" descr="Question Mark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125080">
            <a:off x="2732329" y="2371984"/>
            <a:ext cx="714380" cy="5357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307273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24" y="642918"/>
            <a:ext cx="7016195" cy="714380"/>
          </a:xfrm>
          <a:ln>
            <a:noFill/>
          </a:ln>
        </p:spPr>
        <p:txBody>
          <a:bodyPr>
            <a:normAutofit fontScale="92500"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Wholesaler cannot edit order after submitted</a:t>
            </a:r>
          </a:p>
          <a:p>
            <a:endParaRPr lang="en-US" dirty="0"/>
          </a:p>
        </p:txBody>
      </p:sp>
      <p:pic>
        <p:nvPicPr>
          <p:cNvPr id="24" name="Picture 6" descr="http://www.theemailadmin.com/wp-content/uploads/2012/11/GFI244-email-jpg1.jpg"/>
          <p:cNvPicPr>
            <a:picLocks noChangeAspect="1" noChangeArrowheads="1"/>
          </p:cNvPicPr>
          <p:nvPr/>
        </p:nvPicPr>
        <p:blipFill>
          <a:blip r:embed="rId2" cstate="print"/>
          <a:srcRect l="7143" t="3508"/>
          <a:stretch>
            <a:fillRect/>
          </a:stretch>
        </p:blipFill>
        <p:spPr bwMode="auto">
          <a:xfrm>
            <a:off x="2857488" y="1857364"/>
            <a:ext cx="1857388" cy="1965259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6357950" y="1643050"/>
            <a:ext cx="1628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Manufacturer</a:t>
            </a:r>
            <a:endParaRPr lang="th-TH" sz="20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857752" y="2786058"/>
            <a:ext cx="1143008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86512" y="2143116"/>
            <a:ext cx="1803402" cy="1483298"/>
          </a:xfrm>
          <a:prstGeom prst="rect">
            <a:avLst/>
          </a:prstGeom>
        </p:spPr>
      </p:pic>
      <p:pic>
        <p:nvPicPr>
          <p:cNvPr id="23554" name="Picture 2" descr="http://barbaragiamanco.com/wordpress/wp-content/uploads/2013/10/mistak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857224" y="4429132"/>
            <a:ext cx="2714644" cy="2030554"/>
          </a:xfrm>
          <a:prstGeom prst="rect">
            <a:avLst/>
          </a:prstGeom>
          <a:noFill/>
        </p:spPr>
      </p:pic>
      <p:pic>
        <p:nvPicPr>
          <p:cNvPr id="41986" name="Picture 2" descr="http://www.greatresumesfast.com/blog/wp-content/uploads/2012/07/oops-key-300x199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826399">
            <a:off x="2395253" y="3542822"/>
            <a:ext cx="1691814" cy="11222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307273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662" y="500043"/>
            <a:ext cx="7016195" cy="3214710"/>
          </a:xfrm>
          <a:ln>
            <a:noFill/>
          </a:ln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Ingredients control in manufacturing</a:t>
            </a:r>
          </a:p>
          <a:p>
            <a:endParaRPr lang="en-US" dirty="0"/>
          </a:p>
        </p:txBody>
      </p:sp>
      <p:sp>
        <p:nvSpPr>
          <p:cNvPr id="22530" name="AutoShape 2" descr="http://www.orchestratedbeer.com/sites/default/files/Inventory%20Demo%20Download.png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22532" name="Picture 4" descr="http://www.orchestratedbeer.com/sites/default/files/Inventory%20Demo%20Downloa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08" y="1357298"/>
            <a:ext cx="5005327" cy="2724463"/>
          </a:xfrm>
          <a:prstGeom prst="rect">
            <a:avLst/>
          </a:prstGeom>
          <a:noFill/>
        </p:spPr>
      </p:pic>
      <p:pic>
        <p:nvPicPr>
          <p:cNvPr id="22534" name="Picture 6" descr="Oringer Home Pag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3042" y="4143380"/>
            <a:ext cx="3030666" cy="2281235"/>
          </a:xfrm>
          <a:prstGeom prst="rect">
            <a:avLst/>
          </a:prstGeom>
          <a:noFill/>
        </p:spPr>
      </p:pic>
      <p:pic>
        <p:nvPicPr>
          <p:cNvPr id="22536" name="Picture 8" descr="Ingredients for Busines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4876" y="4143380"/>
            <a:ext cx="3071834" cy="22570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307273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3310" y="374900"/>
            <a:ext cx="7016195" cy="61082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Review </a:t>
            </a:r>
            <a:endParaRPr 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28720" y="1443835"/>
            <a:ext cx="4008470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Absolute</a:t>
            </a:r>
            <a:r>
              <a:rPr lang="en-US" sz="24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en-US" sz="2400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Solution| website</a:t>
            </a:r>
            <a:endParaRPr lang="en-US" sz="2400" b="1" dirty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57422" y="2214554"/>
            <a:ext cx="4886560" cy="39703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572694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142976" y="714356"/>
            <a:ext cx="4040188" cy="639762"/>
          </a:xfrm>
        </p:spPr>
        <p:txBody>
          <a:bodyPr>
            <a:normAutofit/>
          </a:bodyPr>
          <a:lstStyle/>
          <a:p>
            <a:r>
              <a:rPr lang="en-US" sz="3200" u="sng" dirty="0" smtClean="0"/>
              <a:t>Pros</a:t>
            </a:r>
            <a:endParaRPr lang="en-US" u="sng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1000100" y="1785926"/>
            <a:ext cx="7024430" cy="4581150"/>
          </a:xfrm>
        </p:spPr>
        <p:txBody>
          <a:bodyPr>
            <a:normAutofit/>
          </a:bodyPr>
          <a:lstStyle/>
          <a:p>
            <a:pPr lvl="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FFC000"/>
                </a:solidFill>
              </a:rPr>
              <a:t>All data is security from virus on machine.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FFC000"/>
                </a:solidFill>
              </a:rPr>
              <a:t>The user can save investment.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FFC000"/>
                </a:solidFill>
              </a:rPr>
              <a:t>Support using this web site with every operation system.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FFC000"/>
                </a:solidFill>
              </a:rPr>
              <a:t>Support alert message with SMS and email.</a:t>
            </a:r>
          </a:p>
        </p:txBody>
      </p:sp>
    </p:spTree>
    <p:extLst>
      <p:ext uri="{BB962C8B-B14F-4D97-AF65-F5344CB8AC3E}">
        <p14:creationId xmlns:p14="http://schemas.microsoft.com/office/powerpoint/2010/main" xmlns="" val="4170783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1189</TotalTime>
  <Words>341</Words>
  <Application>Microsoft Office PowerPoint</Application>
  <PresentationFormat>On-screen Show (4:3)</PresentationFormat>
  <Paragraphs>92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Web base Ordering &amp; Manufacturing Management System </vt:lpstr>
      <vt:lpstr>Agenda</vt:lpstr>
      <vt:lpstr>Where the Idea from ?</vt:lpstr>
      <vt:lpstr>Slide 4</vt:lpstr>
      <vt:lpstr>Problems</vt:lpstr>
      <vt:lpstr>Slide 6</vt:lpstr>
      <vt:lpstr>Slide 7</vt:lpstr>
      <vt:lpstr>System Review </vt:lpstr>
      <vt:lpstr>Slide 9</vt:lpstr>
      <vt:lpstr>Cons</vt:lpstr>
      <vt:lpstr>Slide 11</vt:lpstr>
      <vt:lpstr>Slide 12</vt:lpstr>
      <vt:lpstr>Cons</vt:lpstr>
      <vt:lpstr>Slide 14</vt:lpstr>
      <vt:lpstr>Slide 15</vt:lpstr>
      <vt:lpstr>Cons</vt:lpstr>
      <vt:lpstr>Technology review</vt:lpstr>
      <vt:lpstr>Development Tools  Review</vt:lpstr>
      <vt:lpstr>System Architecture</vt:lpstr>
      <vt:lpstr>Limitation</vt:lpstr>
      <vt:lpstr>Quality &amp; Assurance</vt:lpstr>
      <vt:lpstr>Objectives</vt:lpstr>
      <vt:lpstr>Slide 23</vt:lpstr>
      <vt:lpstr>Slide 24</vt:lpstr>
      <vt:lpstr>Slide 25</vt:lpstr>
      <vt:lpstr>Development Model</vt:lpstr>
      <vt:lpstr>Schedule and Milestones</vt:lpstr>
      <vt:lpstr>Slide 28</vt:lpstr>
      <vt:lpstr>Slide 29</vt:lpstr>
      <vt:lpstr>Slide 30</vt:lpstr>
      <vt:lpstr>Slide 31</vt:lpstr>
      <vt:lpstr>Slide 32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VAiO</cp:lastModifiedBy>
  <cp:revision>89</cp:revision>
  <dcterms:created xsi:type="dcterms:W3CDTF">2013-08-21T19:17:07Z</dcterms:created>
  <dcterms:modified xsi:type="dcterms:W3CDTF">2014-03-30T19:34:21Z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